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9" r:id="rId4"/>
    <p:sldId id="261" r:id="rId5"/>
    <p:sldId id="1582" r:id="rId6"/>
    <p:sldId id="1583" r:id="rId7"/>
    <p:sldId id="1588" r:id="rId8"/>
    <p:sldId id="1590" r:id="rId9"/>
    <p:sldId id="1591" r:id="rId10"/>
    <p:sldId id="1594" r:id="rId11"/>
    <p:sldId id="1593" r:id="rId12"/>
    <p:sldId id="1596" r:id="rId13"/>
    <p:sldId id="1597" r:id="rId14"/>
    <p:sldId id="1598" r:id="rId15"/>
    <p:sldId id="1586" r:id="rId16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183"/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/>
    <p:restoredTop sz="97030"/>
  </p:normalViewPr>
  <p:slideViewPr>
    <p:cSldViewPr snapToGrid="0" snapToObjects="1">
      <p:cViewPr>
        <p:scale>
          <a:sx n="85" d="100"/>
          <a:sy n="85" d="100"/>
        </p:scale>
        <p:origin x="177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199A0-DE8C-A44D-B749-56BBF0D02994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7F9EC-01AD-054E-843B-AD20672D31C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35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37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488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946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81-7D8E-EBE0-87D6-DF475EF95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FD7A6-BD7F-1C9D-AF37-C50F64912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D7C6-8C61-D3B8-09FC-CCB9D60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9AB5-8761-640B-A69C-70E74A4D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7CA6-B44F-51E8-57BC-642AD206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783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0678-AF55-6A83-AA60-017F9447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7987-46E3-DF59-3465-000B44EE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180-8691-BA86-FAA6-EEECCF14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4675-7D0A-440C-12B6-BFE14EC1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C63E-5F20-A16E-B334-96484EB5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132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EB0A6-EAEC-2F94-91F8-58F95075D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3F176-3F5B-7704-7315-7952097B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93D7-1A38-6E6B-2854-8D825520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F02B-081F-03A0-678F-A37B282F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4AA8-FA6C-6C51-16DA-1EF57685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421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1FE-9CB2-A0A8-18FF-88AC1918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C05E-AD44-EC53-8F6B-AAA9DEAB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8671-B574-F789-6348-33376252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3765-B77A-E8B8-42AC-90DCE4FB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B77A-EE7C-BD7B-1619-BB1E0299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9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3D95-0563-399D-ED11-ADDE55DE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C26A5-D71B-0E87-3680-89328731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D2FA0-B924-AD8F-6A2E-217B4E1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444C-D385-E160-8E9B-673D447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1DB6-BF53-00A2-67F4-DD471C06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820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516C-332E-29E2-C285-2E43FE33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FF0A-F90D-3F67-9370-498418A32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23D4-2436-AD87-2B7E-F7008C20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E3A70-FDDF-C6D3-085A-5A5C5BD5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07DC5-04A9-FC61-92AD-3B5F44FE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6A61-4F98-8BA5-8E1A-BF0CB36F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370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5745-B902-EA3F-3608-87A7E011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A1359-9106-ECB7-DE9F-D66D92C74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EFB58-E5C1-A4C7-E1EF-6DC26BAC9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1B137-5994-58F2-BB92-6827B13A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BA324-C311-442A-E025-98364F5B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3E16E-A279-338C-95C4-58FF02E9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F9029-F4D3-A43A-A09A-804D36B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FE992-BFCC-A65C-FDE4-0D6EFC4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1040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AAB-6EF4-5B91-4885-B2FCA50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53CBF-2EED-D932-4773-F1533F9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1167-4DAD-F395-6A9D-51DDA54E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28D7-B87C-D00F-64E9-624625C1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920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597E-149B-8081-5C5D-8885C4E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2755-E4A4-C690-BCB3-4CF4ABF6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00CC9-E9A8-7940-46C8-16BDDEC2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0922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97EE-D266-56A8-2EBF-1113514A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07BD-5C40-B812-3907-AFAA48A2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04AA-BD42-A571-FD93-6DF2E6BEF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1A45-A1AF-1542-5F11-4A27B87C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2DE0-4E33-035F-4CC8-D461A02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0A638-DF49-12A0-7CDE-92067C4E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2166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E097-0EAD-5A4D-09E7-7DBCAEB9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53F8E-805E-4420-57C7-A71A2527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1F1D5-FDC5-5045-5B83-2F932850F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D2CFF-ECE0-D444-425A-16474F93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9CB3-AAED-2DEC-8D65-4D888E3E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75BA-7B39-E1D4-EC8E-6B84B020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399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B3CE6-78D8-2E6A-E812-9CCDE79F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48DB8-CBD2-5AB2-9D2B-71C5E281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5474-3C94-E103-A3E7-E2D7AD736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A546-5276-7398-29A8-0B0542866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00F0-3A74-0A3D-5692-A0D3A80CE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33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A9EF-4DFC-7811-7645-C094C0D9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659957"/>
          </a:xfrm>
        </p:spPr>
        <p:txBody>
          <a:bodyPr>
            <a:no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Data Science Case Study: </a:t>
            </a:r>
            <a:br>
              <a:rPr lang="en-JP" sz="4000" b="1" dirty="0">
                <a:solidFill>
                  <a:srgbClr val="FFFFFF"/>
                </a:solidFill>
              </a:rPr>
            </a:br>
            <a:br>
              <a:rPr lang="en-JP" sz="4000" b="1" dirty="0">
                <a:solidFill>
                  <a:srgbClr val="FFFFFF"/>
                </a:solidFill>
              </a:rPr>
            </a:br>
            <a:r>
              <a:rPr lang="en-JP" sz="4000" b="1" dirty="0">
                <a:solidFill>
                  <a:srgbClr val="FFFFFF"/>
                </a:solidFill>
              </a:rPr>
              <a:t>Recommendation Engine for Taxi Next Destination</a:t>
            </a:r>
          </a:p>
        </p:txBody>
      </p:sp>
    </p:spTree>
    <p:extLst>
      <p:ext uri="{BB962C8B-B14F-4D97-AF65-F5344CB8AC3E}">
        <p14:creationId xmlns:p14="http://schemas.microsoft.com/office/powerpoint/2010/main" val="14751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Importance and Insight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61D5A-084A-3352-1F03-E45A3E7DA2B1}"/>
              </a:ext>
            </a:extLst>
          </p:cNvPr>
          <p:cNvSpPr txBox="1"/>
          <p:nvPr/>
        </p:nvSpPr>
        <p:spPr>
          <a:xfrm>
            <a:off x="5819311" y="1287928"/>
            <a:ext cx="617319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/>
              <a:t>Following three factors can bring higher probility to get a passenger for a taxi roaming without a passenger:</a:t>
            </a:r>
            <a:br>
              <a:rPr lang="en-JP" dirty="0"/>
            </a:br>
            <a:endParaRPr lang="en-JP" dirty="0"/>
          </a:p>
          <a:p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More northeast (closer to downtown)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Higher taxi occupancy ratio (higher demand on taxi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Lower speed (easier to notice a passenger or the road is not</a:t>
            </a:r>
            <a:r>
              <a:rPr lang="zh-CN" altLang="en-US" dirty="0"/>
              <a:t> </a:t>
            </a:r>
            <a:r>
              <a:rPr lang="en-JP" dirty="0"/>
              <a:t>high-speed trun</a:t>
            </a:r>
            <a:r>
              <a:rPr lang="en-US" altLang="zh-CN" dirty="0"/>
              <a:t>k </a:t>
            </a:r>
            <a:r>
              <a:rPr lang="en-JP" dirty="0"/>
              <a:t>road)</a:t>
            </a:r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C4D3A-1B89-C626-9A45-8191450B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6" y="980696"/>
            <a:ext cx="5270500" cy="5410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C669D-C048-09F2-382E-27E710BF05D4}"/>
              </a:ext>
            </a:extLst>
          </p:cNvPr>
          <p:cNvCxnSpPr>
            <a:cxnSpLocks/>
          </p:cNvCxnSpPr>
          <p:nvPr/>
        </p:nvCxnSpPr>
        <p:spPr>
          <a:xfrm>
            <a:off x="1106311" y="1525917"/>
            <a:ext cx="4742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DCA73-10B6-0017-A7F1-439C9BB6270E}"/>
              </a:ext>
            </a:extLst>
          </p:cNvPr>
          <p:cNvCxnSpPr>
            <a:cxnSpLocks/>
          </p:cNvCxnSpPr>
          <p:nvPr/>
        </p:nvCxnSpPr>
        <p:spPr>
          <a:xfrm>
            <a:off x="1106311" y="1805904"/>
            <a:ext cx="4742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Recommendation Application &amp; Verification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5DAD1-BEE9-4E2C-76A0-A77B22373F96}"/>
              </a:ext>
            </a:extLst>
          </p:cNvPr>
          <p:cNvSpPr txBox="1"/>
          <p:nvPr/>
        </p:nvSpPr>
        <p:spPr>
          <a:xfrm>
            <a:off x="149300" y="4691956"/>
            <a:ext cx="4450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Possible movement range in a given duration </a:t>
            </a:r>
            <a:br>
              <a:rPr lang="en-JP" dirty="0"/>
            </a:br>
            <a:r>
              <a:rPr lang="en-JP" dirty="0"/>
              <a:t>(e.g., 1 minute) – simulation space</a:t>
            </a:r>
          </a:p>
          <a:p>
            <a:r>
              <a:rPr lang="en-JP" dirty="0"/>
              <a:t>Limited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Road map</a:t>
            </a:r>
          </a:p>
        </p:txBody>
      </p:sp>
      <p:pic>
        <p:nvPicPr>
          <p:cNvPr id="1026" name="Picture 2" descr="Premium Photo | Map city street cartography of direction icon road town  district pattern geography or travel navigation plan downtown and gps  location place symbol on navigator transportation route system background.">
            <a:extLst>
              <a:ext uri="{FF2B5EF4-FFF2-40B4-BE49-F238E27FC236}">
                <a16:creationId xmlns:a16="http://schemas.microsoft.com/office/drawing/2014/main" id="{7225167E-6414-5064-4E7D-357E872E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3" y="1602555"/>
            <a:ext cx="4052011" cy="27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3B0D4A-9847-42F2-8DB7-5FD35C444469}"/>
              </a:ext>
            </a:extLst>
          </p:cNvPr>
          <p:cNvSpPr/>
          <p:nvPr/>
        </p:nvSpPr>
        <p:spPr>
          <a:xfrm>
            <a:off x="1454060" y="2360241"/>
            <a:ext cx="1589436" cy="1628237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E9EBDC2-38A8-B083-E074-8A53B10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29" y="3037516"/>
            <a:ext cx="258736" cy="258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47CAD-7264-96A6-EF59-FC6593C1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29" y="1522188"/>
            <a:ext cx="3695044" cy="250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63592-2C19-AEB7-E60D-27DE9FDA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41" y="1522188"/>
            <a:ext cx="3659656" cy="246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D92C-D1F4-9CF4-343A-C95F9F678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853" y="1703645"/>
            <a:ext cx="1149970" cy="5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C9401-3537-2320-6E02-ECF774D80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29" y="4251517"/>
            <a:ext cx="3691317" cy="2587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EDDC4C-37C6-2183-F6BC-7F33AEAB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874" y="4416121"/>
            <a:ext cx="1113949" cy="551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9FA000-C764-81D6-5350-B32A5483B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5391" y="4303062"/>
            <a:ext cx="3515506" cy="2478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34537-4539-0BB2-9E63-426C47170B4F}"/>
              </a:ext>
            </a:extLst>
          </p:cNvPr>
          <p:cNvSpPr txBox="1"/>
          <p:nvPr/>
        </p:nvSpPr>
        <p:spPr>
          <a:xfrm>
            <a:off x="7391815" y="1613065"/>
            <a:ext cx="18874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Correct 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721A6-08D8-E62C-B543-6B510D2ECFA4}"/>
              </a:ext>
            </a:extLst>
          </p:cNvPr>
          <p:cNvSpPr txBox="1"/>
          <p:nvPr/>
        </p:nvSpPr>
        <p:spPr>
          <a:xfrm>
            <a:off x="6769018" y="4340517"/>
            <a:ext cx="3319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Wrong Prediction (nearly correct)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3084C-8B12-62F4-C472-7DDE1408DC20}"/>
              </a:ext>
            </a:extLst>
          </p:cNvPr>
          <p:cNvSpPr txBox="1"/>
          <p:nvPr/>
        </p:nvSpPr>
        <p:spPr>
          <a:xfrm>
            <a:off x="6065215" y="2379857"/>
            <a:ext cx="65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  <a:r>
              <a:rPr lang="en-JP" sz="1200" dirty="0">
                <a:solidFill>
                  <a:schemeClr val="bg1"/>
                </a:solidFill>
              </a:rPr>
              <a:t>urrent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B639C-1C82-1037-42F8-225E7972C749}"/>
              </a:ext>
            </a:extLst>
          </p:cNvPr>
          <p:cNvSpPr txBox="1"/>
          <p:nvPr/>
        </p:nvSpPr>
        <p:spPr>
          <a:xfrm>
            <a:off x="5087828" y="2821979"/>
            <a:ext cx="161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Next (Pick up in actual)</a:t>
            </a:r>
            <a:endParaRPr lang="en-JP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CD3A1A-93E7-8A73-4EE9-E29604EB24AB}"/>
              </a:ext>
            </a:extLst>
          </p:cNvPr>
          <p:cNvSpPr txBox="1"/>
          <p:nvPr/>
        </p:nvSpPr>
        <p:spPr>
          <a:xfrm>
            <a:off x="8250165" y="6581001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Longitude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4FE895-CC12-2DBC-AB17-E8BCE29FEAC6}"/>
              </a:ext>
            </a:extLst>
          </p:cNvPr>
          <p:cNvSpPr txBox="1"/>
          <p:nvPr/>
        </p:nvSpPr>
        <p:spPr>
          <a:xfrm rot="16200000">
            <a:off x="4149448" y="3849978"/>
            <a:ext cx="69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Latitude</a:t>
            </a:r>
          </a:p>
        </p:txBody>
      </p:sp>
    </p:spTree>
    <p:extLst>
      <p:ext uri="{BB962C8B-B14F-4D97-AF65-F5344CB8AC3E}">
        <p14:creationId xmlns:p14="http://schemas.microsoft.com/office/powerpoint/2010/main" val="41302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How Street Map Can be Outlined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CE7C5-D814-3C03-B3BB-D54638D2A2CE}"/>
              </a:ext>
            </a:extLst>
          </p:cNvPr>
          <p:cNvGrpSpPr/>
          <p:nvPr/>
        </p:nvGrpSpPr>
        <p:grpSpPr>
          <a:xfrm>
            <a:off x="1828603" y="1315546"/>
            <a:ext cx="3517900" cy="4521200"/>
            <a:chOff x="767059" y="1315546"/>
            <a:chExt cx="3517900" cy="452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9ECDA-406D-84D6-E293-E97273FB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059" y="1315546"/>
              <a:ext cx="3517900" cy="4521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34EAA-BA79-5517-CDF2-791E99AC4C5C}"/>
                </a:ext>
              </a:extLst>
            </p:cNvPr>
            <p:cNvSpPr/>
            <p:nvPr/>
          </p:nvSpPr>
          <p:spPr>
            <a:xfrm>
              <a:off x="1376855" y="185587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2097D-EA7F-9188-96D8-C4F7D0FBD13F}"/>
              </a:ext>
            </a:extLst>
          </p:cNvPr>
          <p:cNvGrpSpPr/>
          <p:nvPr/>
        </p:nvGrpSpPr>
        <p:grpSpPr>
          <a:xfrm>
            <a:off x="5727480" y="1240221"/>
            <a:ext cx="4446532" cy="5444358"/>
            <a:chOff x="4665936" y="1198179"/>
            <a:chExt cx="4446532" cy="544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BFD2C-0037-0682-CE4E-DABA4DA3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936" y="1198179"/>
              <a:ext cx="4446532" cy="544435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EF28B-5BA9-5896-C1EF-5200D5B3B864}"/>
                </a:ext>
              </a:extLst>
            </p:cNvPr>
            <p:cNvSpPr/>
            <p:nvPr/>
          </p:nvSpPr>
          <p:spPr>
            <a:xfrm>
              <a:off x="5596759" y="181383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54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JP" sz="3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48F70-D713-F7AE-5F6E-A68C32FA8DA6}"/>
              </a:ext>
            </a:extLst>
          </p:cNvPr>
          <p:cNvSpPr txBox="1">
            <a:spLocks/>
          </p:cNvSpPr>
          <p:nvPr/>
        </p:nvSpPr>
        <p:spPr>
          <a:xfrm>
            <a:off x="643467" y="153459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More Verified Recommendation Examples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31289-521C-037B-2D61-2D7A6A0D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44" y="1177918"/>
            <a:ext cx="3841720" cy="2693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EF5D6-93AF-9000-4385-5BD9BF56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74" y="4129894"/>
            <a:ext cx="3850690" cy="26933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0A7DD4-051F-3C53-12FA-0608AD4CB49A}"/>
              </a:ext>
            </a:extLst>
          </p:cNvPr>
          <p:cNvSpPr txBox="1"/>
          <p:nvPr/>
        </p:nvSpPr>
        <p:spPr>
          <a:xfrm>
            <a:off x="5790316" y="6571800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Longitude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CD894-414F-6A16-530C-C4DA4B43AB3C}"/>
              </a:ext>
            </a:extLst>
          </p:cNvPr>
          <p:cNvSpPr txBox="1"/>
          <p:nvPr/>
        </p:nvSpPr>
        <p:spPr>
          <a:xfrm rot="16200000">
            <a:off x="1159447" y="3514494"/>
            <a:ext cx="69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Latitude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C5E9BA-CC85-553C-668D-280A81F76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82" y="4020648"/>
            <a:ext cx="3850690" cy="27810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34BD74-A05D-2537-61BE-E41A024F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493" y="1211311"/>
            <a:ext cx="3871384" cy="25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JP" sz="3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48F70-D713-F7AE-5F6E-A68C32FA8DA6}"/>
              </a:ext>
            </a:extLst>
          </p:cNvPr>
          <p:cNvSpPr txBox="1">
            <a:spLocks/>
          </p:cNvSpPr>
          <p:nvPr/>
        </p:nvSpPr>
        <p:spPr>
          <a:xfrm>
            <a:off x="643467" y="153459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Improvement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42644-054F-D695-CC89-B80850410C54}"/>
              </a:ext>
            </a:extLst>
          </p:cNvPr>
          <p:cNvSpPr txBox="1"/>
          <p:nvPr/>
        </p:nvSpPr>
        <p:spPr>
          <a:xfrm>
            <a:off x="643467" y="1096764"/>
            <a:ext cx="11286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1. Regarding feature engineering complexity and heavy time consumption</a:t>
            </a:r>
            <a:br>
              <a:rPr lang="en-JP" dirty="0"/>
            </a:br>
            <a:br>
              <a:rPr lang="en-JP" dirty="0"/>
            </a:br>
            <a:r>
              <a:rPr lang="en-JP" dirty="0"/>
              <a:t>Drop some less important traffic status related features ,and  modify the calculation method for the main traffic status  related features  </a:t>
            </a:r>
          </a:p>
          <a:p>
            <a:endParaRPr lang="en-JP" dirty="0"/>
          </a:p>
          <a:p>
            <a:endParaRPr lang="en-JP" dirty="0"/>
          </a:p>
          <a:p>
            <a:r>
              <a:rPr lang="en-JP" dirty="0"/>
              <a:t>2. May try other features, such as occupation centers (hot spots) and distance of a taxi to these centers </a:t>
            </a:r>
          </a:p>
        </p:txBody>
      </p:sp>
      <p:pic>
        <p:nvPicPr>
          <p:cNvPr id="8" name="Picture 2" descr="Premium Photo | Map city street cartography of direction icon road town  district pattern geography or travel navigation plan downtown and gps  location place symbol on navigator transportation route system background.">
            <a:extLst>
              <a:ext uri="{FF2B5EF4-FFF2-40B4-BE49-F238E27FC236}">
                <a16:creationId xmlns:a16="http://schemas.microsoft.com/office/drawing/2014/main" id="{DB9402A3-030A-2701-EE54-DE94F8236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569" y="3270990"/>
            <a:ext cx="4052011" cy="27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28AD2D6-11B6-0F69-D042-C1D48AAD9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61" y="4969157"/>
            <a:ext cx="433697" cy="43369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48A48C6-773D-8CD3-26CD-6B59F6FB3591}"/>
              </a:ext>
            </a:extLst>
          </p:cNvPr>
          <p:cNvSpPr/>
          <p:nvPr/>
        </p:nvSpPr>
        <p:spPr>
          <a:xfrm>
            <a:off x="5851891" y="4272197"/>
            <a:ext cx="733538" cy="720848"/>
          </a:xfrm>
          <a:prstGeom prst="ellipse">
            <a:avLst/>
          </a:prstGeom>
          <a:solidFill>
            <a:srgbClr val="F4B18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5AAF26-3F56-DCAD-60F0-664C2AF4CE4D}"/>
              </a:ext>
            </a:extLst>
          </p:cNvPr>
          <p:cNvSpPr/>
          <p:nvPr/>
        </p:nvSpPr>
        <p:spPr>
          <a:xfrm>
            <a:off x="5164505" y="5628141"/>
            <a:ext cx="366665" cy="360424"/>
          </a:xfrm>
          <a:prstGeom prst="ellipse">
            <a:avLst/>
          </a:prstGeom>
          <a:solidFill>
            <a:srgbClr val="F4B18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0A5F64-43E3-A79E-E64E-AA6D49CA6328}"/>
              </a:ext>
            </a:extLst>
          </p:cNvPr>
          <p:cNvSpPr/>
          <p:nvPr/>
        </p:nvSpPr>
        <p:spPr>
          <a:xfrm>
            <a:off x="4328705" y="3308632"/>
            <a:ext cx="258286" cy="240736"/>
          </a:xfrm>
          <a:prstGeom prst="ellipse">
            <a:avLst/>
          </a:prstGeom>
          <a:solidFill>
            <a:srgbClr val="F4B18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3EED8C-82AE-6B7A-A4AE-66B38000C4A3}"/>
              </a:ext>
            </a:extLst>
          </p:cNvPr>
          <p:cNvSpPr txBox="1"/>
          <p:nvPr/>
        </p:nvSpPr>
        <p:spPr>
          <a:xfrm>
            <a:off x="5347838" y="3902865"/>
            <a:ext cx="209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Occupation hot sopt</a:t>
            </a:r>
          </a:p>
        </p:txBody>
      </p:sp>
    </p:spTree>
    <p:extLst>
      <p:ext uri="{BB962C8B-B14F-4D97-AF65-F5344CB8AC3E}">
        <p14:creationId xmlns:p14="http://schemas.microsoft.com/office/powerpoint/2010/main" val="3955089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CBA96-D984-D20F-0488-F0FC2D33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609" y="255129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F7F3-C759-E0FB-3BBF-417D9D0E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01" y="320284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 &amp; 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8C93D3D-E511-5CE9-5E5C-6F46329F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9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65C6B1-4083-1970-B0E2-44E8E00C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304256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JP" dirty="0"/>
              <a:t>With data on mobility traces of taxies (~500) in 30 days @</a:t>
            </a:r>
            <a:r>
              <a:rPr lang="en-US" b="0" i="0" dirty="0">
                <a:solidFill>
                  <a:srgbClr val="000000"/>
                </a:solidFill>
                <a:effectLst/>
                <a:latin typeface="TeXGyreHerosBold"/>
              </a:rPr>
              <a:t> San Francisco</a:t>
            </a:r>
            <a:endParaRPr lang="en-JP" dirty="0"/>
          </a:p>
          <a:p>
            <a:r>
              <a:rPr lang="en-US" sz="1800" b="1" dirty="0">
                <a:latin typeface="Calibri" panose="020F0502020204030204" pitchFamily="34" charset="0"/>
              </a:rPr>
              <a:t>Q1: C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alculate potential reduction of CO2 emissions </a:t>
            </a:r>
            <a:r>
              <a:rPr lang="en-US" sz="1800" dirty="0">
                <a:effectLst/>
                <a:latin typeface="Calibri" panose="020F0502020204030204" pitchFamily="34" charset="0"/>
              </a:rPr>
              <a:t>in a year, when engine-powered vehicles will be replaced by electric vehicles at rate 15% per month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</a:rPr>
              <a:t>Q2: B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uild a predictor for taxi drivers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predicting the next place where a passenger will hail a cab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dirty="0"/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100" dirty="0">
                <a:effectLst/>
                <a:latin typeface="Arial" panose="020B0604020202020204" pitchFamily="34" charset="0"/>
              </a:rPr>
              <a:t>Data</a:t>
            </a:r>
            <a:r>
              <a:rPr lang="en-US" sz="1100" b="1" dirty="0">
                <a:effectLst/>
                <a:latin typeface="Arial" panose="020B0604020202020204" pitchFamily="34" charset="0"/>
              </a:rPr>
              <a:t>: 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github.com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PDXostc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rvi_big_data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/blob/master/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cabspottingdata.tar.gz</a:t>
            </a:r>
            <a:b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</a:br>
            <a:endParaRPr lang="en-US" sz="1100" dirty="0"/>
          </a:p>
          <a:p>
            <a:endParaRPr lang="en-US" dirty="0"/>
          </a:p>
          <a:p>
            <a:endParaRPr lang="en-US" dirty="0"/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51FEE-B042-BACA-A3BB-BBF1C1F9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37" y="4166272"/>
            <a:ext cx="4590985" cy="148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A7440-62A5-BDD9-91DD-0D537C79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33" y="3845712"/>
            <a:ext cx="2843619" cy="2809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C785-031A-667F-E46F-D444EC12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86" y="3681034"/>
            <a:ext cx="2825034" cy="29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Q1: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otential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eduction of CO2 Emissions</a:t>
            </a:r>
            <a:r>
              <a:rPr lang="en-JP" sz="4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2865F-FF19-9ECE-2770-3EAB489462FB}"/>
              </a:ext>
            </a:extLst>
          </p:cNvPr>
          <p:cNvSpPr txBox="1"/>
          <p:nvPr/>
        </p:nvSpPr>
        <p:spPr>
          <a:xfrm>
            <a:off x="1222644" y="2217767"/>
            <a:ext cx="103069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Since</a:t>
            </a:r>
            <a:r>
              <a:rPr lang="ja-JP" altLang="en-US" sz="1600"/>
              <a:t> </a:t>
            </a:r>
            <a:r>
              <a:rPr lang="en-US" altLang="ja-JP" sz="1600" dirty="0"/>
              <a:t>the </a:t>
            </a:r>
            <a:r>
              <a:rPr lang="en-US" sz="1600" dirty="0">
                <a:effectLst/>
              </a:rPr>
              <a:t>engine-powered vehicles will be replaced by electric vehicles at rate 15% per month, the month Co2 emission is a geometric sequence:</a:t>
            </a:r>
          </a:p>
          <a:p>
            <a:endParaRPr lang="en-US" sz="1600" dirty="0"/>
          </a:p>
          <a:p>
            <a:pPr algn="ctr"/>
            <a:r>
              <a:rPr lang="en-US" sz="1600" dirty="0">
                <a:effectLst/>
              </a:rPr>
              <a:t>1, 0.85, 0.85^2, 0.85^3 …</a:t>
            </a:r>
          </a:p>
          <a:p>
            <a:endParaRPr lang="en-US" sz="1600" dirty="0"/>
          </a:p>
          <a:p>
            <a:r>
              <a:rPr lang="en-US" sz="1600" dirty="0">
                <a:effectLst/>
              </a:rPr>
              <a:t>Here “1” stands for the normalized amount of CO2 in the first month since taxi replacement starts (assumed to be the same as when all taxies are engine based, a</a:t>
            </a:r>
            <a:r>
              <a:rPr lang="en-US" sz="1600" dirty="0"/>
              <a:t>nother hypothesis: </a:t>
            </a:r>
            <a:r>
              <a:rPr lang="en-US" sz="1600" dirty="0">
                <a:effectLst/>
              </a:rPr>
              <a:t>each engine taxi exhausts the same amount of CO2 every month)</a:t>
            </a:r>
          </a:p>
          <a:p>
            <a:endParaRPr lang="en-US" sz="1600" dirty="0"/>
          </a:p>
          <a:p>
            <a:r>
              <a:rPr lang="en-US" sz="1600" dirty="0"/>
              <a:t>Therefore, in 12 months, the reduction rate of CO2 emission compared to the case before taxi replacement is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JP" sz="1600" b="0" dirty="0">
                <a:effectLst/>
              </a:rPr>
              <a:t>1-(1-0.85</a:t>
            </a:r>
            <a:r>
              <a:rPr lang="en-JP" sz="1600" dirty="0"/>
              <a:t>^1</a:t>
            </a:r>
            <a:r>
              <a:rPr lang="en-JP" sz="1600" b="0" dirty="0">
                <a:effectLst/>
              </a:rPr>
              <a:t>2)/[(1-0.85)*12]=0.52</a:t>
            </a:r>
          </a:p>
          <a:p>
            <a:endParaRPr lang="en-JP" sz="1600" dirty="0"/>
          </a:p>
          <a:p>
            <a:r>
              <a:rPr lang="en-JP" sz="1600" b="0" dirty="0">
                <a:effectLst/>
              </a:rPr>
              <a:t>The total miles without passengers of all taxies in one month is </a:t>
            </a:r>
            <a:r>
              <a:rPr lang="en-JP" sz="1600" b="0" i="0" dirty="0">
                <a:effectLst/>
              </a:rPr>
              <a:t>1263482 miles. Therefore, the total reduction potential of CO2 in one year is</a:t>
            </a:r>
          </a:p>
          <a:p>
            <a:pPr algn="ctr"/>
            <a:br>
              <a:rPr lang="en-JP" sz="1600" b="0" i="0" dirty="0">
                <a:effectLst/>
              </a:rPr>
            </a:br>
            <a:r>
              <a:rPr lang="en-JP" sz="1600" b="0" i="0" dirty="0">
                <a:effectLst/>
              </a:rPr>
              <a:t>1263482 mile*12*404 g/mile *</a:t>
            </a:r>
            <a:r>
              <a:rPr lang="en-JP" sz="1600" b="0" dirty="0">
                <a:effectLst/>
              </a:rPr>
              <a:t> 0.52= </a:t>
            </a:r>
            <a:r>
              <a:rPr lang="en-JP" sz="1600" b="0" i="0" dirty="0">
                <a:effectLst/>
              </a:rPr>
              <a:t>3,206,430,468 g</a:t>
            </a:r>
            <a:endParaRPr lang="en-JP" sz="1600" b="0" dirty="0">
              <a:effectLst/>
            </a:endParaRPr>
          </a:p>
          <a:p>
            <a:br>
              <a:rPr lang="en-US" dirty="0">
                <a:latin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2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chemeClr val="bg1"/>
                </a:solidFill>
              </a:rPr>
              <a:t>Q2: Next Destination Recommendation for Occupation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2FB442-2109-28F9-6A51-D58354FBE7FE}"/>
              </a:ext>
            </a:extLst>
          </p:cNvPr>
          <p:cNvGrpSpPr/>
          <p:nvPr/>
        </p:nvGrpSpPr>
        <p:grpSpPr>
          <a:xfrm>
            <a:off x="1186787" y="2812887"/>
            <a:ext cx="3644900" cy="3492500"/>
            <a:chOff x="2673350" y="2934579"/>
            <a:chExt cx="3644900" cy="3492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8DC929-588F-0974-066C-ACFF7DCE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0" y="2934579"/>
              <a:ext cx="3644900" cy="3492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A625E3-E83B-0A51-7AF6-B4714D54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954" y="4406976"/>
              <a:ext cx="1358900" cy="88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276D2-348B-9C94-307B-A2F56558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821" y="2984500"/>
              <a:ext cx="1587500" cy="889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C0D032-D724-F880-2A6D-C4BF7321F7A6}"/>
              </a:ext>
            </a:extLst>
          </p:cNvPr>
          <p:cNvSpPr txBox="1"/>
          <p:nvPr/>
        </p:nvSpPr>
        <p:spPr>
          <a:xfrm>
            <a:off x="5053787" y="2913670"/>
            <a:ext cx="63337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Two step </a:t>
            </a:r>
            <a:r>
              <a:rPr lang="en-JP" dirty="0"/>
              <a:t>solution to construct a recommendation engine:</a:t>
            </a:r>
          </a:p>
          <a:p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Build classification model on occupation at a given next place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Simulate on possible next destinations, and recommend the</a:t>
            </a:r>
            <a:br>
              <a:rPr lang="en-JP" dirty="0"/>
            </a:br>
            <a:r>
              <a:rPr lang="en-JP" dirty="0"/>
              <a:t>proming ones to drivers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r>
              <a:rPr lang="en-JP" dirty="0"/>
              <a:t>Application scenario: when a taxi is roaming without a passenger</a:t>
            </a:r>
          </a:p>
        </p:txBody>
      </p:sp>
    </p:spTree>
    <p:extLst>
      <p:ext uri="{BB962C8B-B14F-4D97-AF65-F5344CB8AC3E}">
        <p14:creationId xmlns:p14="http://schemas.microsoft.com/office/powerpoint/2010/main" val="238806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160867"/>
            <a:ext cx="10905066" cy="1135737"/>
          </a:xfrm>
        </p:spPr>
        <p:txBody>
          <a:bodyPr>
            <a:normAutofit/>
          </a:bodyPr>
          <a:lstStyle/>
          <a:p>
            <a:r>
              <a:rPr lang="en-JP" sz="3600" b="1" dirty="0"/>
              <a:t>Drop-off -&gt; Pick-up Session Data Construction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A58501-DF7D-512B-6F6D-263E616C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57760"/>
              </p:ext>
            </p:extLst>
          </p:nvPr>
        </p:nvGraphicFramePr>
        <p:xfrm>
          <a:off x="626722" y="1052614"/>
          <a:ext cx="4037744" cy="556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53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578474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948696">
                  <a:extLst>
                    <a:ext uri="{9D8B030D-6E8A-4147-A177-3AD203B41FA5}">
                      <a16:colId xmlns:a16="http://schemas.microsoft.com/office/drawing/2014/main" val="2905334812"/>
                    </a:ext>
                  </a:extLst>
                </a:gridCol>
                <a:gridCol w="782817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952604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Taxi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6250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1_t2</a:t>
                      </a:r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8551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130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990320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0466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35539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77125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868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98213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092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1291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1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38114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3904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613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925B1-933A-C658-EDCC-28A997C1A3EC}"/>
              </a:ext>
            </a:extLst>
          </p:cNvPr>
          <p:cNvSpPr txBox="1"/>
          <p:nvPr/>
        </p:nvSpPr>
        <p:spPr>
          <a:xfrm>
            <a:off x="3964111" y="157290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F94C-7C0A-31DA-4249-70CAA2CE6856}"/>
              </a:ext>
            </a:extLst>
          </p:cNvPr>
          <p:cNvSpPr txBox="1"/>
          <p:nvPr/>
        </p:nvSpPr>
        <p:spPr>
          <a:xfrm>
            <a:off x="3954128" y="3258322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AB07B-F784-E17C-8878-9E6564771297}"/>
              </a:ext>
            </a:extLst>
          </p:cNvPr>
          <p:cNvSpPr txBox="1"/>
          <p:nvPr/>
        </p:nvSpPr>
        <p:spPr>
          <a:xfrm>
            <a:off x="3954128" y="514659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7DC8E-B5B8-729F-B587-9F16A82FB8ED}"/>
              </a:ext>
            </a:extLst>
          </p:cNvPr>
          <p:cNvSpPr txBox="1"/>
          <p:nvPr/>
        </p:nvSpPr>
        <p:spPr>
          <a:xfrm>
            <a:off x="3998190" y="2603151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58530-B938-4914-ADF5-2F6DC07406B2}"/>
              </a:ext>
            </a:extLst>
          </p:cNvPr>
          <p:cNvSpPr txBox="1"/>
          <p:nvPr/>
        </p:nvSpPr>
        <p:spPr>
          <a:xfrm>
            <a:off x="3988206" y="390850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39CB0-1B55-761B-BED6-6DA5568648BB}"/>
              </a:ext>
            </a:extLst>
          </p:cNvPr>
          <p:cNvSpPr txBox="1"/>
          <p:nvPr/>
        </p:nvSpPr>
        <p:spPr>
          <a:xfrm>
            <a:off x="3954129" y="588283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99E3-FA68-414E-EA70-79E6D98A3102}"/>
              </a:ext>
            </a:extLst>
          </p:cNvPr>
          <p:cNvSpPr txBox="1"/>
          <p:nvPr/>
        </p:nvSpPr>
        <p:spPr>
          <a:xfrm>
            <a:off x="5142172" y="3535321"/>
            <a:ext cx="7049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Each drop-off-&gt;pick-up full session will be further broken into sub sessions terminated by the steps in the sequential data</a:t>
            </a:r>
            <a:br>
              <a:rPr lang="en-JP" dirty="0"/>
            </a:br>
            <a:br>
              <a:rPr lang="en-JP" dirty="0"/>
            </a:br>
            <a:r>
              <a:rPr lang="en-JP" dirty="0"/>
              <a:t>E.g.,  for 1_t1 -&gt; 1_t2 -&gt; 1_t3 -&gt; 1_t4 session, there will be data </a:t>
            </a:r>
            <a:br>
              <a:rPr lang="en-JP" dirty="0"/>
            </a:br>
            <a:r>
              <a:rPr lang="en-JP" dirty="0"/>
              <a:t>1_t1 :  target_variable </a:t>
            </a:r>
          </a:p>
          <a:p>
            <a:r>
              <a:rPr lang="en-JP" dirty="0"/>
              <a:t>1_t1 -&gt; 1_t2 : target_variable</a:t>
            </a:r>
          </a:p>
          <a:p>
            <a:r>
              <a:rPr lang="en-JP" dirty="0"/>
              <a:t>1_t1 -&gt; 1_t2 -&gt; 1_t3: target_variable </a:t>
            </a:r>
            <a:br>
              <a:rPr lang="en-JP" dirty="0"/>
            </a:br>
            <a:r>
              <a:rPr lang="en-JP" dirty="0"/>
              <a:t>1_t1 -&gt; 1_t2 -&gt; 1_t3 -&gt; 1_t4: target_variable </a:t>
            </a:r>
            <a:br>
              <a:rPr lang="en-JP" dirty="0"/>
            </a:br>
            <a:endParaRPr lang="en-JP" dirty="0"/>
          </a:p>
          <a:p>
            <a:r>
              <a:rPr lang="en-JP" dirty="0"/>
              <a:t>The mastar table will be generated based on the above sub session data</a:t>
            </a:r>
          </a:p>
          <a:p>
            <a:r>
              <a:rPr lang="en-JP" dirty="0"/>
              <a:t>(highly imbalanced: 8.4%)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C3B7E-B53C-ADB6-BBFB-8AE6A14C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74" y="1323346"/>
            <a:ext cx="3483846" cy="226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12C21-263A-5162-1C68-AED1A3676E37}"/>
              </a:ext>
            </a:extLst>
          </p:cNvPr>
          <p:cNvSpPr txBox="1"/>
          <p:nvPr/>
        </p:nvSpPr>
        <p:spPr>
          <a:xfrm>
            <a:off x="5527188" y="1052614"/>
            <a:ext cx="269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seconds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2B4B8-8FAC-8BDC-5572-B645BB0199D2}"/>
              </a:ext>
            </a:extLst>
          </p:cNvPr>
          <p:cNvSpPr txBox="1"/>
          <p:nvPr/>
        </p:nvSpPr>
        <p:spPr>
          <a:xfrm>
            <a:off x="9028043" y="1072746"/>
            <a:ext cx="252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miles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41554-5EDE-7152-FAC9-2DDCC90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59" y="1349745"/>
            <a:ext cx="3365841" cy="2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Engineering and Target Variable Contruction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0E879-B887-FAF1-E800-A6E63B493941}"/>
              </a:ext>
            </a:extLst>
          </p:cNvPr>
          <p:cNvSpPr txBox="1"/>
          <p:nvPr/>
        </p:nvSpPr>
        <p:spPr>
          <a:xfrm>
            <a:off x="140460" y="1172544"/>
            <a:ext cx="7197495" cy="5524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Taxi attributes:</a:t>
            </a:r>
            <a:br>
              <a:rPr lang="en-JP" dirty="0"/>
            </a:br>
            <a:r>
              <a:rPr lang="en-JP" dirty="0"/>
              <a:t>&gt; Accumulated time since last drop-off</a:t>
            </a:r>
            <a:br>
              <a:rPr lang="en-JP" dirty="0"/>
            </a:br>
            <a:r>
              <a:rPr lang="en-JP" dirty="0"/>
              <a:t>&gt; Accumulated moving duraiton since last drop-off</a:t>
            </a:r>
            <a:br>
              <a:rPr lang="en-JP" dirty="0"/>
            </a:br>
            <a:r>
              <a:rPr lang="en-JP" dirty="0"/>
              <a:t>&gt; Direct distance from origin place of last drop-off</a:t>
            </a:r>
            <a:br>
              <a:rPr lang="en-JP" dirty="0"/>
            </a:br>
            <a:r>
              <a:rPr lang="en-JP" dirty="0"/>
              <a:t>&gt; Speed</a:t>
            </a:r>
            <a:br>
              <a:rPr lang="en-JP" dirty="0"/>
            </a:br>
            <a:r>
              <a:rPr lang="en-JP" dirty="0"/>
              <a:t>&gt; Current position </a:t>
            </a:r>
            <a:br>
              <a:rPr lang="en-JP" dirty="0"/>
            </a:br>
            <a:r>
              <a:rPr lang="en-JP" dirty="0"/>
              <a:t>&gt; Current timestamp</a:t>
            </a:r>
            <a:br>
              <a:rPr lang="en-JP" dirty="0"/>
            </a:br>
            <a:r>
              <a:rPr lang="en-JP" dirty="0"/>
              <a:t>&gt; </a:t>
            </a:r>
            <a:r>
              <a:rPr lang="en-JP" b="1" dirty="0"/>
              <a:t>Next position </a:t>
            </a:r>
            <a:br>
              <a:rPr lang="en-JP" b="1" dirty="0"/>
            </a:br>
            <a:r>
              <a:rPr lang="en-JP" b="1" dirty="0"/>
              <a:t>&gt; Next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Traffic status:</a:t>
            </a:r>
            <a:br>
              <a:rPr lang="en-JP" dirty="0"/>
            </a:br>
            <a:r>
              <a:rPr lang="en-JP" dirty="0"/>
              <a:t>&gt; Number of taxies in the city in past given time (e.g., past 1 minute)</a:t>
            </a:r>
            <a:br>
              <a:rPr lang="en-JP" dirty="0"/>
            </a:br>
            <a:r>
              <a:rPr lang="en-JP" dirty="0"/>
              <a:t>&gt; Taxi occupation rate in the city in past given time </a:t>
            </a:r>
            <a:br>
              <a:rPr lang="en-JP" dirty="0"/>
            </a:br>
            <a:r>
              <a:rPr lang="en-JP" dirty="0"/>
              <a:t>&gt; Number of taxies in the area surrounding the taxi in past given time </a:t>
            </a:r>
            <a:br>
              <a:rPr lang="en-JP" dirty="0"/>
            </a:br>
            <a:r>
              <a:rPr lang="en-JP" dirty="0"/>
              <a:t>&gt; Taxi occupation rate in the area surrouding the taxi in past given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Plus rolling features of the above </a:t>
            </a:r>
            <a:br>
              <a:rPr lang="en-JP" dirty="0"/>
            </a:br>
            <a:r>
              <a:rPr lang="en-JP" dirty="0"/>
              <a:t>(the above features at earlier/previous steps)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DC75B-3849-EA68-0247-1B9C99CB2AF1}"/>
              </a:ext>
            </a:extLst>
          </p:cNvPr>
          <p:cNvSpPr txBox="1"/>
          <p:nvPr/>
        </p:nvSpPr>
        <p:spPr>
          <a:xfrm>
            <a:off x="7419905" y="2811676"/>
            <a:ext cx="4493703" cy="155427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>
                <a:solidFill>
                  <a:schemeClr val="bg1"/>
                </a:solidFill>
              </a:rPr>
              <a:t>Target Variable Construction</a:t>
            </a:r>
            <a:br>
              <a:rPr lang="en-JP" sz="2500" b="1" dirty="0">
                <a:solidFill>
                  <a:schemeClr val="bg1"/>
                </a:solidFill>
              </a:rPr>
            </a:br>
            <a:endParaRPr lang="en-JP" sz="2500" b="1" dirty="0">
              <a:solidFill>
                <a:schemeClr val="bg1"/>
              </a:solidFill>
            </a:endParaRPr>
          </a:p>
          <a:p>
            <a:endParaRPr lang="en-JP" sz="2500" b="1" dirty="0">
              <a:solidFill>
                <a:schemeClr val="bg1"/>
              </a:solidFill>
            </a:endParaRPr>
          </a:p>
          <a:p>
            <a:r>
              <a:rPr lang="en-JP" sz="2000" b="1" dirty="0">
                <a:solidFill>
                  <a:schemeClr val="bg1"/>
                </a:solidFill>
              </a:rPr>
              <a:t>Target: Occupation state at next position</a:t>
            </a:r>
            <a:endParaRPr lang="en-JP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Master Table Structure and Classification Model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0139"/>
              </p:ext>
            </p:extLst>
          </p:nvPr>
        </p:nvGraphicFramePr>
        <p:xfrm>
          <a:off x="3078407" y="2016728"/>
          <a:ext cx="5950163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1081847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373946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119511" y="1305484"/>
            <a:ext cx="768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We will build classification model based on the following master table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E37B8-7625-3E8B-2371-6A65DB107615}"/>
              </a:ext>
            </a:extLst>
          </p:cNvPr>
          <p:cNvSpPr txBox="1"/>
          <p:nvPr/>
        </p:nvSpPr>
        <p:spPr>
          <a:xfrm>
            <a:off x="119511" y="3005580"/>
            <a:ext cx="121363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This is to answer such question: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Given current known information (Taxi/journey attributes and the very recent traffic status), suppose the taxi is going to reach</a:t>
            </a:r>
            <a:br>
              <a:rPr lang="en-JP" dirty="0"/>
            </a:br>
            <a:r>
              <a:rPr lang="en-JP" dirty="0"/>
              <a:t>some destination as next step within a given time, what is the probility to get a passenger?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* Next timestamp can be a fixed target, e.g., typicially 1 minute, the average duration in the recorded data.</a:t>
            </a:r>
          </a:p>
          <a:p>
            <a:endParaRPr lang="en-JP" dirty="0"/>
          </a:p>
          <a:p>
            <a:r>
              <a:rPr lang="en-JP" dirty="0"/>
              <a:t>* Requirement on model:</a:t>
            </a:r>
            <a:br>
              <a:rPr lang="en-JP" dirty="0"/>
            </a:br>
            <a:r>
              <a:rPr lang="en-JP" dirty="0"/>
              <a:t>    </a:t>
            </a:r>
            <a:br>
              <a:rPr lang="en-JP" dirty="0"/>
            </a:br>
            <a:r>
              <a:rPr lang="en-JP" dirty="0"/>
              <a:t>   &gt; Good performance (high prediction ability)</a:t>
            </a:r>
            <a:br>
              <a:rPr lang="en-JP" dirty="0"/>
            </a:br>
            <a:r>
              <a:rPr lang="en-JP" dirty="0"/>
              <a:t>   &gt; Features to be simulated should be reatively important (target variable can respond effectively/sensitively to these features)</a:t>
            </a:r>
            <a:br>
              <a:rPr lang="en-JP" dirty="0"/>
            </a:br>
            <a:br>
              <a:rPr lang="en-JP" dirty="0"/>
            </a:br>
            <a:r>
              <a:rPr lang="en-JP" dirty="0"/>
              <a:t>   The second requirement is not asked for when the purpose is just for prediction/forcasting (as we usually do)</a:t>
            </a:r>
            <a:br>
              <a:rPr lang="en-JP" dirty="0"/>
            </a:br>
            <a:r>
              <a:rPr lang="en-JP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066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Typical Recommendation System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74986"/>
              </p:ext>
            </p:extLst>
          </p:nvPr>
        </p:nvGraphicFramePr>
        <p:xfrm>
          <a:off x="3946618" y="3022552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20801" y="1033691"/>
            <a:ext cx="1139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200" dirty="0"/>
              <a:t>With prediction ability by machine learning model, recommendation engine can be buit based on simulation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82E6EA49-B62C-F835-9A10-BE2BF24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43947"/>
              </p:ext>
            </p:extLst>
          </p:nvPr>
        </p:nvGraphicFramePr>
        <p:xfrm>
          <a:off x="3946616" y="3846866"/>
          <a:ext cx="261677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184091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2195362-0065-6973-4875-683FE015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357"/>
              </p:ext>
            </p:extLst>
          </p:nvPr>
        </p:nvGraphicFramePr>
        <p:xfrm>
          <a:off x="3946616" y="4944458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3A557C5-C113-CBB7-E204-4450998A0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15803"/>
              </p:ext>
            </p:extLst>
          </p:nvPr>
        </p:nvGraphicFramePr>
        <p:xfrm>
          <a:off x="849536" y="3838440"/>
          <a:ext cx="117921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52E2033-D732-CCAA-9171-8E1D7478E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05520"/>
              </p:ext>
            </p:extLst>
          </p:nvPr>
        </p:nvGraphicFramePr>
        <p:xfrm>
          <a:off x="8919769" y="3850583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0.4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CB1AA2A-811C-3CA4-2CA1-9E00CC4E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842"/>
              </p:ext>
            </p:extLst>
          </p:nvPr>
        </p:nvGraphicFramePr>
        <p:xfrm>
          <a:off x="8919768" y="2976226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88EE12B-E360-722E-6038-CE894125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16777"/>
              </p:ext>
            </p:extLst>
          </p:nvPr>
        </p:nvGraphicFramePr>
        <p:xfrm>
          <a:off x="8919769" y="4944458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 0.9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D1F7F6-8A48-3042-3959-508F927C6C30}"/>
              </a:ext>
            </a:extLst>
          </p:cNvPr>
          <p:cNvSpPr txBox="1"/>
          <p:nvPr/>
        </p:nvSpPr>
        <p:spPr>
          <a:xfrm>
            <a:off x="3946616" y="45633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83B6-8ED3-75A6-615C-49BC83D3079B}"/>
              </a:ext>
            </a:extLst>
          </p:cNvPr>
          <p:cNvSpPr txBox="1"/>
          <p:nvPr/>
        </p:nvSpPr>
        <p:spPr>
          <a:xfrm>
            <a:off x="2474562" y="3986474"/>
            <a:ext cx="10262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Combine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1DBA0-5C67-2745-618A-6450275A1D9B}"/>
              </a:ext>
            </a:extLst>
          </p:cNvPr>
          <p:cNvSpPr txBox="1"/>
          <p:nvPr/>
        </p:nvSpPr>
        <p:spPr>
          <a:xfrm>
            <a:off x="481657" y="25711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Unchangeable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4E55A-47DE-D2BA-8C0F-CBE8233343CF}"/>
              </a:ext>
            </a:extLst>
          </p:cNvPr>
          <p:cNvSpPr txBox="1"/>
          <p:nvPr/>
        </p:nvSpPr>
        <p:spPr>
          <a:xfrm>
            <a:off x="4177976" y="2546801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Controllable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B90C7-C72C-AA28-D478-C8424EB4FB67}"/>
              </a:ext>
            </a:extLst>
          </p:cNvPr>
          <p:cNvSpPr txBox="1"/>
          <p:nvPr/>
        </p:nvSpPr>
        <p:spPr>
          <a:xfrm>
            <a:off x="7333045" y="3966796"/>
            <a:ext cx="9377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B930-E1DB-802D-59ED-C4A422FF0B44}"/>
              </a:ext>
            </a:extLst>
          </p:cNvPr>
          <p:cNvSpPr txBox="1"/>
          <p:nvPr/>
        </p:nvSpPr>
        <p:spPr>
          <a:xfrm>
            <a:off x="8919768" y="45137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6CFF62-C443-1052-AE65-F61979D00A98}"/>
              </a:ext>
            </a:extLst>
          </p:cNvPr>
          <p:cNvSpPr/>
          <p:nvPr/>
        </p:nvSpPr>
        <p:spPr>
          <a:xfrm>
            <a:off x="3696905" y="2207900"/>
            <a:ext cx="3328827" cy="389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57EE-13DD-50DD-8B5C-E3DF6B470FE3}"/>
              </a:ext>
            </a:extLst>
          </p:cNvPr>
          <p:cNvSpPr txBox="1"/>
          <p:nvPr/>
        </p:nvSpPr>
        <p:spPr>
          <a:xfrm>
            <a:off x="4769104" y="1828209"/>
            <a:ext cx="118442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15A2A-F7F0-9899-410F-AC7D45C72667}"/>
              </a:ext>
            </a:extLst>
          </p:cNvPr>
          <p:cNvSpPr txBox="1"/>
          <p:nvPr/>
        </p:nvSpPr>
        <p:spPr>
          <a:xfrm>
            <a:off x="9153085" y="5546217"/>
            <a:ext cx="1848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476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29" y="160867"/>
            <a:ext cx="11466855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Model Performance – Evolution Along with Data Size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8CC15-1090-854E-16C0-0D3E550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" y="1832098"/>
            <a:ext cx="3650149" cy="24278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D3B9D-2999-E490-E228-9E1BB21F8966}"/>
              </a:ext>
            </a:extLst>
          </p:cNvPr>
          <p:cNvSpPr txBox="1"/>
          <p:nvPr/>
        </p:nvSpPr>
        <p:spPr>
          <a:xfrm>
            <a:off x="161608" y="1046277"/>
            <a:ext cx="1016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00" dirty="0"/>
              <a:t>Select Light GBM model out of  [Light GBM, XGBoost, Random Forest] after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056D3-6427-05DF-535A-1024224F1CEE}"/>
              </a:ext>
            </a:extLst>
          </p:cNvPr>
          <p:cNvSpPr txBox="1"/>
          <p:nvPr/>
        </p:nvSpPr>
        <p:spPr>
          <a:xfrm>
            <a:off x="259531" y="5733232"/>
            <a:ext cx="11746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* Computation time is limited by the feature engineering on traffic status (calculation for each Taxi at each time step is done)</a:t>
            </a:r>
          </a:p>
          <a:p>
            <a:r>
              <a:rPr lang="en-JP" sz="1500" dirty="0"/>
              <a:t>* N</a:t>
            </a:r>
            <a:r>
              <a:rPr lang="en-US" sz="1500" dirty="0"/>
              <a:t>o</a:t>
            </a:r>
            <a:r>
              <a:rPr lang="en-JP" sz="1500" dirty="0"/>
              <a:t>t using complete data set but just sampled data, due to computaiton resource and time limitation. </a:t>
            </a:r>
            <a:br>
              <a:rPr lang="en-JP" sz="1500" dirty="0"/>
            </a:br>
            <a:r>
              <a:rPr lang="en-JP" sz="1500" dirty="0"/>
              <a:t>* There is still room to further improve model performance, considering that at most I just used 13% of all data.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96BB5-42B2-5199-19A6-A16FF9EF6976}"/>
              </a:ext>
            </a:extLst>
          </p:cNvPr>
          <p:cNvSpPr txBox="1"/>
          <p:nvPr/>
        </p:nvSpPr>
        <p:spPr>
          <a:xfrm>
            <a:off x="218115" y="4713023"/>
            <a:ext cx="36501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1.1% sampling (Feature engineering: 36 min)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E8D862-2A0C-ED32-F8CA-0C35790C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11" y="1846711"/>
            <a:ext cx="3653375" cy="2413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E44132-759E-1BF3-A0FC-A70F9AB1F2E6}"/>
              </a:ext>
            </a:extLst>
          </p:cNvPr>
          <p:cNvSpPr txBox="1"/>
          <p:nvPr/>
        </p:nvSpPr>
        <p:spPr>
          <a:xfrm>
            <a:off x="4034511" y="4731131"/>
            <a:ext cx="3799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4.3% sampling (Feature engineering: 151 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D0782-C3B0-06D5-EAF2-BAACDE4DE6DB}"/>
              </a:ext>
            </a:extLst>
          </p:cNvPr>
          <p:cNvSpPr txBox="1"/>
          <p:nvPr/>
        </p:nvSpPr>
        <p:spPr>
          <a:xfrm>
            <a:off x="7984037" y="4731131"/>
            <a:ext cx="39898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13% sampling (Feature engineering: 450  min)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149EC-7AF3-3E14-C78C-0B6C0CCA9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459" y="1831960"/>
            <a:ext cx="3563868" cy="24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4211</TotalTime>
  <Words>1252</Words>
  <Application>Microsoft Macintosh PowerPoint</Application>
  <PresentationFormat>Widescreen</PresentationFormat>
  <Paragraphs>190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TeXGyreHerosBold</vt:lpstr>
      <vt:lpstr>Arial</vt:lpstr>
      <vt:lpstr>Calibri</vt:lpstr>
      <vt:lpstr>Calibri Light</vt:lpstr>
      <vt:lpstr>Office Theme</vt:lpstr>
      <vt:lpstr>Data Science Case Study:   Recommendation Engine for Taxi Next Destination</vt:lpstr>
      <vt:lpstr>Background</vt:lpstr>
      <vt:lpstr>Q1: Potential Reduction of CO2 Emissions </vt:lpstr>
      <vt:lpstr>Q2: Next Destination Recommendation for Occupation</vt:lpstr>
      <vt:lpstr>Drop-off -&gt; Pick-up Session Data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Analytics Case Studies</dc:title>
  <dc:creator>Peng Zhang</dc:creator>
  <cp:lastModifiedBy>Peng Zhang</cp:lastModifiedBy>
  <cp:revision>156</cp:revision>
  <dcterms:created xsi:type="dcterms:W3CDTF">2022-11-20T07:45:17Z</dcterms:created>
  <dcterms:modified xsi:type="dcterms:W3CDTF">2022-12-19T01:01:28Z</dcterms:modified>
</cp:coreProperties>
</file>